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66" r:id="rId5"/>
    <p:sldId id="258" r:id="rId6"/>
    <p:sldId id="264" r:id="rId7"/>
    <p:sldId id="260" r:id="rId8"/>
    <p:sldId id="259" r:id="rId9"/>
    <p:sldId id="261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D692E2-D76D-4555-903B-CE246DF914F0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EC9072-2064-477B-BBAB-860FE7ADF9D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D692E2-D76D-4555-903B-CE246DF914F0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EC9072-2064-477B-BBAB-860FE7ADF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D692E2-D76D-4555-903B-CE246DF914F0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EC9072-2064-477B-BBAB-860FE7ADF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D692E2-D76D-4555-903B-CE246DF914F0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EC9072-2064-477B-BBAB-860FE7ADF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D692E2-D76D-4555-903B-CE246DF914F0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EC9072-2064-477B-BBAB-860FE7ADF9D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D692E2-D76D-4555-903B-CE246DF914F0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EC9072-2064-477B-BBAB-860FE7ADF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D692E2-D76D-4555-903B-CE246DF914F0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EC9072-2064-477B-BBAB-860FE7ADF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D692E2-D76D-4555-903B-CE246DF914F0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EC9072-2064-477B-BBAB-860FE7ADF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D692E2-D76D-4555-903B-CE246DF914F0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EC9072-2064-477B-BBAB-860FE7ADF9D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D692E2-D76D-4555-903B-CE246DF914F0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EC9072-2064-477B-BBAB-860FE7ADF9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D692E2-D76D-4555-903B-CE246DF914F0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EC9072-2064-477B-BBAB-860FE7ADF9D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FD692E2-D76D-4555-903B-CE246DF914F0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BEC9072-2064-477B-BBAB-860FE7ADF9D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556760"/>
            <a:ext cx="8463416" cy="2301240"/>
          </a:xfrm>
        </p:spPr>
        <p:txBody>
          <a:bodyPr/>
          <a:lstStyle/>
          <a:p>
            <a:pPr algn="ctr"/>
            <a:r>
              <a:rPr lang="uk-UA" dirty="0" smtClean="0"/>
              <a:t>Свідомість як філософська проблема</a:t>
            </a:r>
            <a:endParaRPr lang="ru-RU" dirty="0"/>
          </a:p>
        </p:txBody>
      </p:sp>
      <p:pic>
        <p:nvPicPr>
          <p:cNvPr id="16386" name="Picture 2" descr="http://planeta.moy.su/_nw/319/344041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548680"/>
            <a:ext cx="5903472" cy="4427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 descr="http://pidruchniki.com/imag/filosof/petr_phil/image16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www.religion.in.ua/uploads/posts/2013-03/1363957432_4500125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628800"/>
            <a:ext cx="3212976" cy="407707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11760" y="404664"/>
            <a:ext cx="6732240" cy="64533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З.Фрейд (1856-1939) </a:t>
            </a:r>
            <a:r>
              <a:rPr lang="ru-RU" dirty="0" err="1" smtClean="0"/>
              <a:t>сформулював</a:t>
            </a:r>
            <a:r>
              <a:rPr lang="ru-RU" dirty="0" smtClean="0"/>
              <a:t> </a:t>
            </a:r>
            <a:r>
              <a:rPr lang="ru-RU" u="sng" dirty="0" err="1" smtClean="0"/>
              <a:t>концепцію</a:t>
            </a:r>
            <a:r>
              <a:rPr lang="ru-RU" u="sng" dirty="0" smtClean="0"/>
              <a:t> </a:t>
            </a:r>
            <a:r>
              <a:rPr lang="ru-RU" u="sng" dirty="0" err="1" smtClean="0"/>
              <a:t>індивідуального</a:t>
            </a:r>
            <a:r>
              <a:rPr lang="ru-RU" u="sng" dirty="0" smtClean="0"/>
              <a:t> </a:t>
            </a:r>
            <a:r>
              <a:rPr lang="ru-RU" u="sng" dirty="0" err="1" smtClean="0"/>
              <a:t>несвідомого</a:t>
            </a:r>
            <a:r>
              <a:rPr lang="ru-RU" u="sng" dirty="0" smtClean="0"/>
              <a:t>,</a:t>
            </a:r>
            <a:r>
              <a:rPr lang="ru-RU" dirty="0" smtClean="0"/>
              <a:t> яка </a:t>
            </a:r>
            <a:r>
              <a:rPr lang="ru-RU" dirty="0" err="1" smtClean="0"/>
              <a:t>базується</a:t>
            </a:r>
            <a:r>
              <a:rPr lang="ru-RU" dirty="0" smtClean="0"/>
              <a:t> на </a:t>
            </a:r>
            <a:r>
              <a:rPr lang="ru-RU" dirty="0" err="1" smtClean="0"/>
              <a:t>уявлені</a:t>
            </a:r>
            <a:r>
              <a:rPr lang="ru-RU" dirty="0" smtClean="0"/>
              <a:t> </a:t>
            </a:r>
            <a:r>
              <a:rPr lang="ru-RU" u="sng" dirty="0" smtClean="0"/>
              <a:t>про </a:t>
            </a:r>
            <a:r>
              <a:rPr lang="ru-RU" u="sng" dirty="0" err="1" smtClean="0"/>
              <a:t>домінуючу</a:t>
            </a:r>
            <a:r>
              <a:rPr lang="ru-RU" u="sng" dirty="0" smtClean="0"/>
              <a:t> роль </a:t>
            </a:r>
            <a:r>
              <a:rPr lang="ru-RU" u="sng" dirty="0" err="1" smtClean="0"/>
              <a:t>біологічного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інстинктів</a:t>
            </a:r>
            <a:r>
              <a:rPr lang="ru-RU" dirty="0" smtClean="0"/>
              <a:t> </a:t>
            </a:r>
            <a:r>
              <a:rPr lang="ru-RU" u="sng" dirty="0" smtClean="0"/>
              <a:t> </a:t>
            </a:r>
            <a:r>
              <a:rPr lang="ru-RU" dirty="0" smtClean="0"/>
              <a:t>характеру в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Фрейд </a:t>
            </a:r>
            <a:r>
              <a:rPr lang="ru-RU" dirty="0" err="1" smtClean="0"/>
              <a:t>виділив</a:t>
            </a:r>
            <a:r>
              <a:rPr lang="ru-RU" dirty="0" smtClean="0"/>
              <a:t> у </a:t>
            </a:r>
            <a:r>
              <a:rPr lang="ru-RU" dirty="0" err="1" smtClean="0"/>
              <a:t>людській</a:t>
            </a:r>
            <a:r>
              <a:rPr lang="ru-RU" dirty="0" smtClean="0"/>
              <a:t> </a:t>
            </a:r>
            <a:r>
              <a:rPr lang="ru-RU" dirty="0" err="1" smtClean="0"/>
              <a:t>психіці</a:t>
            </a:r>
            <a:r>
              <a:rPr lang="ru-RU" dirty="0" smtClean="0"/>
              <a:t> </a:t>
            </a:r>
            <a:r>
              <a:rPr lang="ru-RU" u="sng" dirty="0" smtClean="0"/>
              <a:t>три </a:t>
            </a:r>
            <a:r>
              <a:rPr lang="ru-RU" u="sng" dirty="0" err="1" smtClean="0"/>
              <a:t>області</a:t>
            </a:r>
            <a:r>
              <a:rPr lang="ru-RU" dirty="0" smtClean="0"/>
              <a:t>: “</a:t>
            </a:r>
            <a:r>
              <a:rPr lang="ru-RU" dirty="0" err="1" smtClean="0"/>
              <a:t>Воно</a:t>
            </a:r>
            <a:r>
              <a:rPr lang="ru-RU" dirty="0" smtClean="0"/>
              <a:t>” (</a:t>
            </a:r>
            <a:r>
              <a:rPr lang="ru-RU" dirty="0" err="1" smtClean="0"/>
              <a:t>несвідоме</a:t>
            </a:r>
            <a:r>
              <a:rPr lang="ru-RU" dirty="0" smtClean="0"/>
              <a:t>), “Я” (</a:t>
            </a:r>
            <a:r>
              <a:rPr lang="ru-RU" dirty="0" err="1" smtClean="0"/>
              <a:t>свідомість</a:t>
            </a:r>
            <a:r>
              <a:rPr lang="ru-RU" dirty="0" smtClean="0"/>
              <a:t>), “</a:t>
            </a:r>
            <a:r>
              <a:rPr lang="ru-RU" dirty="0" err="1" smtClean="0"/>
              <a:t>Над-Я</a:t>
            </a:r>
            <a:r>
              <a:rPr lang="ru-RU" dirty="0" smtClean="0"/>
              <a:t>” (</a:t>
            </a:r>
            <a:r>
              <a:rPr lang="ru-RU" dirty="0" err="1" smtClean="0"/>
              <a:t>засвоєні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культурні</a:t>
            </a:r>
            <a:r>
              <a:rPr lang="ru-RU" dirty="0" smtClean="0"/>
              <a:t> </a:t>
            </a:r>
            <a:r>
              <a:rPr lang="ru-RU" dirty="0" err="1" smtClean="0"/>
              <a:t>ідеали</a:t>
            </a:r>
            <a:r>
              <a:rPr lang="ru-RU" dirty="0" smtClean="0"/>
              <a:t>, </a:t>
            </a: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). 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aking-up.org/wp-content/uploads/2012/02/bran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98547" y="3284984"/>
            <a:ext cx="5345454" cy="3573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8748464" cy="5184576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К.Юнг (1875-1961) — </a:t>
            </a:r>
            <a:r>
              <a:rPr lang="ru-RU" dirty="0" err="1" smtClean="0"/>
              <a:t>учень</a:t>
            </a:r>
            <a:r>
              <a:rPr lang="ru-RU" dirty="0" smtClean="0"/>
              <a:t> Фрейда, створив </a:t>
            </a:r>
            <a:r>
              <a:rPr lang="ru-RU" u="sng" dirty="0" err="1" smtClean="0"/>
              <a:t>концепцію</a:t>
            </a:r>
            <a:r>
              <a:rPr lang="ru-RU" u="sng" dirty="0" smtClean="0"/>
              <a:t> </a:t>
            </a:r>
            <a:r>
              <a:rPr lang="ru-RU" u="sng" dirty="0" err="1" smtClean="0"/>
              <a:t>первинного</a:t>
            </a:r>
            <a:r>
              <a:rPr lang="ru-RU" u="sng" dirty="0" smtClean="0"/>
              <a:t> </a:t>
            </a:r>
            <a:r>
              <a:rPr lang="ru-RU" u="sng" dirty="0" err="1" smtClean="0"/>
              <a:t>колективного</a:t>
            </a:r>
            <a:r>
              <a:rPr lang="ru-RU" u="sng" dirty="0" smtClean="0"/>
              <a:t> </a:t>
            </a:r>
            <a:r>
              <a:rPr lang="ru-RU" u="sng" dirty="0" err="1" smtClean="0"/>
              <a:t>несвідомого</a:t>
            </a:r>
            <a:r>
              <a:rPr lang="ru-RU" u="sng" dirty="0" smtClean="0"/>
              <a:t>,</a:t>
            </a:r>
            <a:r>
              <a:rPr lang="ru-RU" dirty="0" smtClean="0"/>
              <a:t> яке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перетворюється</a:t>
            </a:r>
            <a:r>
              <a:rPr lang="ru-RU" dirty="0" smtClean="0"/>
              <a:t> в </a:t>
            </a:r>
            <a:r>
              <a:rPr lang="ru-RU" dirty="0" err="1" smtClean="0"/>
              <a:t>суб’єктивне</a:t>
            </a:r>
            <a:r>
              <a:rPr lang="ru-RU" dirty="0" smtClean="0"/>
              <a:t> та </a:t>
            </a:r>
            <a:r>
              <a:rPr lang="ru-RU" dirty="0" err="1" smtClean="0"/>
              <a:t>індивідуальне</a:t>
            </a:r>
            <a:r>
              <a:rPr lang="ru-RU" dirty="0" smtClean="0"/>
              <a:t> </a:t>
            </a:r>
            <a:r>
              <a:rPr lang="ru-RU" dirty="0" err="1" smtClean="0"/>
              <a:t>несвідоме</a:t>
            </a:r>
            <a:r>
              <a:rPr lang="ru-RU" dirty="0" smtClean="0"/>
              <a:t> </a:t>
            </a:r>
            <a:r>
              <a:rPr lang="ru-RU" dirty="0" err="1" smtClean="0"/>
              <a:t>окремої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За думкою Юнга, </a:t>
            </a:r>
            <a:r>
              <a:rPr lang="ru-RU" dirty="0" err="1" smtClean="0"/>
              <a:t>концепція</a:t>
            </a:r>
            <a:r>
              <a:rPr lang="ru-RU" dirty="0" smtClean="0"/>
              <a:t> Фрейда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поверхневий</a:t>
            </a:r>
            <a:r>
              <a:rPr lang="ru-RU" dirty="0" smtClean="0"/>
              <a:t> шар </a:t>
            </a:r>
            <a:r>
              <a:rPr lang="ru-RU" dirty="0" err="1" smtClean="0"/>
              <a:t>несвідомого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 </a:t>
            </a:r>
            <a:r>
              <a:rPr lang="ru-RU" u="sng" dirty="0" err="1" smtClean="0"/>
              <a:t>найбільший</a:t>
            </a:r>
            <a:r>
              <a:rPr lang="ru-RU" u="sng" dirty="0" smtClean="0"/>
              <a:t> </a:t>
            </a:r>
            <a:r>
              <a:rPr lang="ru-RU" u="sng" dirty="0" err="1" smtClean="0"/>
              <a:t>глибинний</a:t>
            </a:r>
            <a:r>
              <a:rPr lang="ru-RU" u="sng" dirty="0" smtClean="0"/>
              <a:t> пласт</a:t>
            </a:r>
            <a:r>
              <a:rPr lang="ru-RU" dirty="0" smtClean="0"/>
              <a:t> 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u="sng" dirty="0" err="1" smtClean="0"/>
              <a:t>єдиним</a:t>
            </a:r>
            <a:r>
              <a:rPr lang="ru-RU" u="sng" dirty="0" smtClean="0"/>
              <a:t> для </a:t>
            </a:r>
            <a:r>
              <a:rPr lang="ru-RU" u="sng" dirty="0" err="1" smtClean="0"/>
              <a:t>психіки</a:t>
            </a:r>
            <a:r>
              <a:rPr lang="ru-RU" dirty="0" err="1" smtClean="0"/>
              <a:t>усіх</a:t>
            </a:r>
            <a:r>
              <a:rPr lang="ru-RU" dirty="0" smtClean="0"/>
              <a:t> людей, а тому </a:t>
            </a:r>
            <a:r>
              <a:rPr lang="ru-RU" dirty="0" err="1" smtClean="0"/>
              <a:t>загальнолюдським</a:t>
            </a:r>
            <a:r>
              <a:rPr lang="ru-RU" dirty="0" smtClean="0"/>
              <a:t>, </a:t>
            </a:r>
            <a:r>
              <a:rPr lang="ru-RU" dirty="0" err="1" smtClean="0"/>
              <a:t>колективним</a:t>
            </a:r>
            <a:r>
              <a:rPr lang="ru-RU" dirty="0" smtClean="0"/>
              <a:t> </a:t>
            </a:r>
            <a:r>
              <a:rPr lang="ru-RU" dirty="0" err="1" smtClean="0"/>
              <a:t>несвідомим</a:t>
            </a:r>
            <a:r>
              <a:rPr lang="ru-RU" dirty="0" smtClean="0"/>
              <a:t>. </a:t>
            </a:r>
            <a:r>
              <a:rPr lang="ru-RU" dirty="0" err="1" smtClean="0"/>
              <a:t>Колективне</a:t>
            </a:r>
            <a:r>
              <a:rPr lang="ru-RU" dirty="0" smtClean="0"/>
              <a:t> </a:t>
            </a:r>
            <a:r>
              <a:rPr lang="ru-RU" dirty="0" err="1" smtClean="0"/>
              <a:t>несвідоме</a:t>
            </a:r>
            <a:r>
              <a:rPr lang="ru-RU" dirty="0" smtClean="0"/>
              <a:t> </a:t>
            </a:r>
            <a:r>
              <a:rPr lang="ru-RU" u="sng" dirty="0" err="1" smtClean="0"/>
              <a:t>постійно</a:t>
            </a:r>
            <a:r>
              <a:rPr lang="ru-RU" u="sng" dirty="0" smtClean="0"/>
              <a:t> </a:t>
            </a:r>
            <a:r>
              <a:rPr lang="ru-RU" u="sng" dirty="0" err="1" smtClean="0"/>
              <a:t>виробляє</a:t>
            </a:r>
            <a:r>
              <a:rPr lang="ru-RU" dirty="0" smtClean="0"/>
              <a:t> 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схеми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 </a:t>
            </a:r>
            <a:r>
              <a:rPr lang="ru-RU" u="sng" dirty="0" err="1" smtClean="0"/>
              <a:t>символічно</a:t>
            </a:r>
            <a:r>
              <a:rPr lang="ru-RU" u="sng" dirty="0" smtClean="0"/>
              <a:t> </a:t>
            </a:r>
            <a:r>
              <a:rPr lang="ru-RU" u="sng" dirty="0" err="1" smtClean="0"/>
              <a:t>оформлюють</a:t>
            </a:r>
            <a:r>
              <a:rPr lang="ru-RU" dirty="0" smtClean="0"/>
              <a:t> </a:t>
            </a:r>
            <a:r>
              <a:rPr lang="ru-RU" dirty="0" err="1" smtClean="0"/>
              <a:t>уявлення</a:t>
            </a:r>
            <a:r>
              <a:rPr lang="ru-RU" dirty="0" smtClean="0"/>
              <a:t> людей.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схеми</a:t>
            </a:r>
            <a:r>
              <a:rPr lang="ru-RU" dirty="0" smtClean="0"/>
              <a:t> Юнг </a:t>
            </a:r>
            <a:r>
              <a:rPr lang="ru-RU" dirty="0" err="1" smtClean="0"/>
              <a:t>називав</a:t>
            </a:r>
            <a:r>
              <a:rPr lang="ru-RU" dirty="0" smtClean="0"/>
              <a:t> “</a:t>
            </a:r>
            <a:r>
              <a:rPr lang="ru-RU" dirty="0" err="1" smtClean="0"/>
              <a:t>одвічними</a:t>
            </a:r>
            <a:r>
              <a:rPr lang="ru-RU" dirty="0" smtClean="0"/>
              <a:t> образами” 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u="sng" dirty="0" smtClean="0"/>
              <a:t>“архетипами”.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Свідомість</a:t>
            </a:r>
            <a:r>
              <a:rPr lang="ru-RU" dirty="0" smtClean="0"/>
              <a:t> так само </a:t>
            </a:r>
            <a:r>
              <a:rPr lang="ru-RU" dirty="0" err="1" smtClean="0"/>
              <a:t>первісна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матерія</a:t>
            </a:r>
            <a:r>
              <a:rPr lang="ru-RU" dirty="0" smtClean="0"/>
              <a:t>.</a:t>
            </a:r>
          </a:p>
          <a:p>
            <a:pPr algn="r">
              <a:buNone/>
            </a:pPr>
            <a:r>
              <a:rPr lang="ru-RU" dirty="0" err="1" smtClean="0"/>
              <a:t>П'єр</a:t>
            </a:r>
            <a:r>
              <a:rPr lang="ru-RU" dirty="0" smtClean="0"/>
              <a:t> Тейяр де Шарден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err="1" smtClean="0"/>
              <a:t>Людське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 </a:t>
            </a:r>
            <a:r>
              <a:rPr lang="ru-RU" dirty="0" err="1" smtClean="0"/>
              <a:t>неможливе</a:t>
            </a:r>
            <a:r>
              <a:rPr lang="ru-RU" dirty="0" smtClean="0"/>
              <a:t> без </a:t>
            </a:r>
            <a:r>
              <a:rPr lang="ru-RU" dirty="0" err="1" smtClean="0"/>
              <a:t>звернення</a:t>
            </a:r>
            <a:r>
              <a:rPr lang="ru-RU" dirty="0" smtClean="0"/>
              <a:t> до </a:t>
            </a:r>
            <a:r>
              <a:rPr lang="ru-RU" dirty="0" err="1" smtClean="0"/>
              <a:t>свідомості</a:t>
            </a:r>
            <a:r>
              <a:rPr lang="ru-RU" dirty="0" smtClean="0"/>
              <a:t>, без "</a:t>
            </a:r>
            <a:r>
              <a:rPr lang="ru-RU" dirty="0" err="1" smtClean="0"/>
              <a:t>свідомого</a:t>
            </a:r>
            <a:r>
              <a:rPr lang="ru-RU" dirty="0" smtClean="0"/>
              <a:t> </a:t>
            </a:r>
            <a:r>
              <a:rPr lang="ru-RU" dirty="0" err="1" smtClean="0"/>
              <a:t>виміру</a:t>
            </a:r>
            <a:r>
              <a:rPr lang="ru-RU" dirty="0" smtClean="0"/>
              <a:t> ".</a:t>
            </a:r>
          </a:p>
          <a:p>
            <a:pPr algn="r">
              <a:buNone/>
            </a:pPr>
            <a:r>
              <a:rPr lang="ru-RU" dirty="0" smtClean="0"/>
              <a:t>Жан-Поль Сартр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err="1" smtClean="0"/>
              <a:t>Свідомість</a:t>
            </a:r>
            <a:r>
              <a:rPr lang="ru-RU" dirty="0" smtClean="0"/>
              <a:t>, </a:t>
            </a:r>
            <a:r>
              <a:rPr lang="ru-RU" dirty="0" smtClean="0"/>
              <a:t>з одного боку, </a:t>
            </a:r>
            <a:r>
              <a:rPr lang="ru-RU" dirty="0" err="1" smtClean="0"/>
              <a:t>усвідомлення</a:t>
            </a:r>
            <a:r>
              <a:rPr lang="ru-RU" dirty="0" smtClean="0"/>
              <a:t> предмета, а з другого боку, </a:t>
            </a:r>
            <a:r>
              <a:rPr lang="ru-RU" dirty="0" err="1" smtClean="0"/>
              <a:t>усвідомлення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себе: </a:t>
            </a:r>
            <a:r>
              <a:rPr lang="ru-RU" dirty="0" err="1" smtClean="0"/>
              <a:t>свідомість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для </a:t>
            </a:r>
            <a:r>
              <a:rPr lang="ru-RU" dirty="0" err="1" smtClean="0"/>
              <a:t>неї</a:t>
            </a:r>
            <a:r>
              <a:rPr lang="ru-RU" dirty="0" smtClean="0"/>
              <a:t> с </a:t>
            </a:r>
            <a:r>
              <a:rPr lang="ru-RU" dirty="0" err="1" smtClean="0"/>
              <a:t>істинне</a:t>
            </a:r>
            <a:r>
              <a:rPr lang="ru-RU" dirty="0" smtClean="0"/>
              <a:t>, і </a:t>
            </a:r>
            <a:r>
              <a:rPr lang="ru-RU" dirty="0" err="1" smtClean="0"/>
              <a:t>усвідомлення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про </a:t>
            </a:r>
            <a:r>
              <a:rPr lang="ru-RU" dirty="0" err="1" smtClean="0"/>
              <a:t>це</a:t>
            </a:r>
            <a:r>
              <a:rPr lang="ru-RU" dirty="0" smtClean="0"/>
              <a:t>.</a:t>
            </a:r>
          </a:p>
          <a:p>
            <a:pPr algn="r">
              <a:buNone/>
            </a:pPr>
            <a:r>
              <a:rPr lang="ru-RU" dirty="0" smtClean="0"/>
              <a:t>Георг Гегель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17640"/>
            <a:ext cx="9144000" cy="264036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У XX </a:t>
            </a:r>
            <a:r>
              <a:rPr lang="ru-RU" dirty="0" err="1" smtClean="0"/>
              <a:t>столітті</a:t>
            </a:r>
            <a:r>
              <a:rPr lang="ru-RU" dirty="0" smtClean="0"/>
              <a:t> </a:t>
            </a:r>
            <a:r>
              <a:rPr lang="ru-RU" dirty="0" err="1" smtClean="0"/>
              <a:t>філософія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найпопулярніших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,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теми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величезна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. </a:t>
            </a:r>
            <a:r>
              <a:rPr lang="ru-RU" dirty="0" err="1" smtClean="0"/>
              <a:t>Сучасний</a:t>
            </a:r>
            <a:r>
              <a:rPr lang="ru-RU" dirty="0" smtClean="0"/>
              <a:t>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</a:t>
            </a:r>
            <a:r>
              <a:rPr lang="ru-RU" dirty="0" err="1" smtClean="0"/>
              <a:t>філософ</a:t>
            </a:r>
            <a:r>
              <a:rPr lang="ru-RU" dirty="0" smtClean="0"/>
              <a:t> </a:t>
            </a:r>
            <a:r>
              <a:rPr lang="ru-RU" dirty="0" err="1" smtClean="0"/>
              <a:t>Річард</a:t>
            </a:r>
            <a:r>
              <a:rPr lang="ru-RU" dirty="0" smtClean="0"/>
              <a:t> </a:t>
            </a:r>
            <a:r>
              <a:rPr lang="ru-RU" dirty="0" err="1" smtClean="0"/>
              <a:t>Рорті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заявив,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думку </a:t>
            </a:r>
            <a:r>
              <a:rPr lang="ru-RU" dirty="0" err="1" smtClean="0"/>
              <a:t>філософія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єдиною</a:t>
            </a:r>
            <a:r>
              <a:rPr lang="ru-RU" dirty="0" smtClean="0"/>
              <a:t> </a:t>
            </a:r>
            <a:r>
              <a:rPr lang="ru-RU" dirty="0" err="1" smtClean="0"/>
              <a:t>справді</a:t>
            </a:r>
            <a:r>
              <a:rPr lang="ru-RU" dirty="0" smtClean="0"/>
              <a:t> </a:t>
            </a:r>
            <a:r>
              <a:rPr lang="ru-RU" dirty="0" err="1" smtClean="0"/>
              <a:t>корисною</a:t>
            </a:r>
            <a:r>
              <a:rPr lang="ru-RU" dirty="0" smtClean="0"/>
              <a:t> </a:t>
            </a:r>
            <a:r>
              <a:rPr lang="ru-RU" dirty="0" err="1" smtClean="0"/>
              <a:t>філософською</a:t>
            </a:r>
            <a:r>
              <a:rPr lang="ru-RU" dirty="0" smtClean="0"/>
              <a:t> </a:t>
            </a:r>
            <a:r>
              <a:rPr lang="ru-RU" dirty="0" err="1" smtClean="0"/>
              <a:t>дисципліною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5842" name="Picture 2" descr="http://tureligious.com.ua/wp-content/uploads/2013/07/ps6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88418F"/>
              </a:clrFrom>
              <a:clrTo>
                <a:srgbClr val="88418F">
                  <a:alpha val="0"/>
                </a:srgbClr>
              </a:clrTo>
            </a:clrChange>
          </a:blip>
          <a:srcRect l="15985" t="16046" r="16661" b="16108"/>
          <a:stretch>
            <a:fillRect/>
          </a:stretch>
        </p:blipFill>
        <p:spPr bwMode="auto">
          <a:xfrm>
            <a:off x="0" y="0"/>
            <a:ext cx="4146211" cy="417646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211960" y="692696"/>
            <a:ext cx="47525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dirty="0" smtClean="0"/>
              <a:t>У XIX </a:t>
            </a:r>
            <a:r>
              <a:rPr lang="ru-RU" sz="2700" dirty="0" err="1" smtClean="0"/>
              <a:t>столітті</a:t>
            </a:r>
            <a:r>
              <a:rPr lang="ru-RU" sz="2700" dirty="0" smtClean="0"/>
              <a:t> Артур </a:t>
            </a:r>
            <a:r>
              <a:rPr lang="ru-RU" sz="2700" dirty="0" err="1" smtClean="0"/>
              <a:t>Шопенгауер</a:t>
            </a:r>
            <a:r>
              <a:rPr lang="ru-RU" sz="2700" dirty="0" smtClean="0"/>
              <a:t> назвав </a:t>
            </a:r>
            <a:r>
              <a:rPr lang="ru-RU" sz="2700" dirty="0" err="1" smtClean="0"/>
              <a:t>свідомість</a:t>
            </a:r>
            <a:r>
              <a:rPr lang="ru-RU" sz="2700" dirty="0" smtClean="0"/>
              <a:t> «загадкою </a:t>
            </a:r>
            <a:r>
              <a:rPr lang="ru-RU" sz="2700" dirty="0" err="1" smtClean="0"/>
              <a:t>Всесвіту</a:t>
            </a:r>
            <a:r>
              <a:rPr lang="ru-RU" sz="2700" dirty="0" smtClean="0"/>
              <a:t>», </a:t>
            </a:r>
            <a:r>
              <a:rPr lang="ru-RU" sz="2700" dirty="0" err="1" smtClean="0"/>
              <a:t>натякаючи</a:t>
            </a:r>
            <a:r>
              <a:rPr lang="ru-RU" sz="2700" dirty="0" smtClean="0"/>
              <a:t> на те, </a:t>
            </a:r>
            <a:r>
              <a:rPr lang="ru-RU" sz="2700" dirty="0" err="1" smtClean="0"/>
              <a:t>що</a:t>
            </a:r>
            <a:r>
              <a:rPr lang="ru-RU" sz="2700" dirty="0" smtClean="0"/>
              <a:t> </a:t>
            </a:r>
            <a:r>
              <a:rPr lang="ru-RU" sz="2700" dirty="0" err="1" smtClean="0"/>
              <a:t>таємниця</a:t>
            </a:r>
            <a:r>
              <a:rPr lang="ru-RU" sz="2700" dirty="0" smtClean="0"/>
              <a:t> </a:t>
            </a:r>
            <a:r>
              <a:rPr lang="ru-RU" sz="2700" dirty="0" err="1" smtClean="0"/>
              <a:t>свідомості</a:t>
            </a:r>
            <a:r>
              <a:rPr lang="ru-RU" sz="2700" dirty="0" smtClean="0"/>
              <a:t> </a:t>
            </a:r>
            <a:r>
              <a:rPr lang="ru-RU" sz="2700" dirty="0" err="1" smtClean="0"/>
              <a:t>залишається</a:t>
            </a:r>
            <a:r>
              <a:rPr lang="ru-RU" sz="2700" dirty="0" smtClean="0"/>
              <a:t> темним </a:t>
            </a:r>
            <a:r>
              <a:rPr lang="ru-RU" sz="2700" dirty="0" err="1" smtClean="0"/>
              <a:t>місцем</a:t>
            </a:r>
            <a:r>
              <a:rPr lang="ru-RU" sz="2700" dirty="0" smtClean="0"/>
              <a:t> у </a:t>
            </a:r>
            <a:r>
              <a:rPr lang="ru-RU" sz="2700" dirty="0" err="1" smtClean="0"/>
              <a:t>всьому</a:t>
            </a:r>
            <a:r>
              <a:rPr lang="ru-RU" sz="2700" dirty="0" smtClean="0"/>
              <a:t> </a:t>
            </a:r>
            <a:r>
              <a:rPr lang="ru-RU" sz="2700" dirty="0" err="1" smtClean="0"/>
              <a:t>корпусі</a:t>
            </a:r>
            <a:r>
              <a:rPr lang="ru-RU" sz="2700" dirty="0" smtClean="0"/>
              <a:t> (</a:t>
            </a:r>
            <a:r>
              <a:rPr lang="ru-RU" sz="2700" dirty="0" err="1" smtClean="0"/>
              <a:t>сукупності</a:t>
            </a:r>
            <a:r>
              <a:rPr lang="ru-RU" sz="2700" dirty="0" smtClean="0"/>
              <a:t>) </a:t>
            </a:r>
            <a:r>
              <a:rPr lang="ru-RU" sz="2700" dirty="0" err="1" smtClean="0"/>
              <a:t>людського</a:t>
            </a:r>
            <a:r>
              <a:rPr lang="ru-RU" sz="2700" dirty="0" smtClean="0"/>
              <a:t> </a:t>
            </a:r>
            <a:r>
              <a:rPr lang="ru-RU" sz="2700" dirty="0" err="1" smtClean="0"/>
              <a:t>знання</a:t>
            </a:r>
            <a:r>
              <a:rPr lang="ru-RU" sz="2700" dirty="0" smtClean="0"/>
              <a:t>.</a:t>
            </a:r>
            <a:endParaRPr lang="ru-RU" sz="2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6084168" cy="666936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Проблематика </a:t>
            </a:r>
            <a:r>
              <a:rPr lang="ru-RU" dirty="0" err="1" smtClean="0"/>
              <a:t>філософії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започаткована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err="1" smtClean="0"/>
              <a:t>античності</a:t>
            </a:r>
            <a:r>
              <a:rPr lang="ru-RU" dirty="0" smtClean="0"/>
              <a:t>. Платон та Аристотель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попередниками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дуалістів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вважали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розум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як </a:t>
            </a:r>
            <a:r>
              <a:rPr lang="ru-RU" dirty="0" err="1" smtClean="0"/>
              <a:t>окрема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матерії</a:t>
            </a:r>
            <a:r>
              <a:rPr lang="ru-RU" dirty="0" smtClean="0"/>
              <a:t> </a:t>
            </a:r>
            <a:r>
              <a:rPr lang="ru-RU" dirty="0" err="1" smtClean="0"/>
              <a:t>онтологічна</a:t>
            </a:r>
            <a:r>
              <a:rPr lang="ru-RU" dirty="0" smtClean="0"/>
              <a:t> </a:t>
            </a:r>
            <a:r>
              <a:rPr lang="ru-RU" dirty="0" err="1" smtClean="0"/>
              <a:t>реальність</a:t>
            </a:r>
            <a:r>
              <a:rPr lang="ru-RU" dirty="0" smtClean="0"/>
              <a:t>.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традиції</a:t>
            </a:r>
            <a:r>
              <a:rPr lang="ru-RU" dirty="0" smtClean="0"/>
              <a:t> </a:t>
            </a:r>
            <a:r>
              <a:rPr lang="ru-RU" dirty="0" err="1" smtClean="0"/>
              <a:t>монізму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грецький</a:t>
            </a:r>
            <a:r>
              <a:rPr lang="ru-RU" dirty="0" smtClean="0"/>
              <a:t> </a:t>
            </a:r>
            <a:r>
              <a:rPr lang="ru-RU" dirty="0" err="1" smtClean="0"/>
              <a:t>філософ</a:t>
            </a:r>
            <a:r>
              <a:rPr lang="ru-RU" dirty="0" smtClean="0"/>
              <a:t>, </a:t>
            </a:r>
            <a:r>
              <a:rPr lang="ru-RU" dirty="0" err="1" smtClean="0"/>
              <a:t>Парменід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стверджував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 та </a:t>
            </a:r>
            <a:r>
              <a:rPr lang="ru-RU" dirty="0" err="1" smtClean="0"/>
              <a:t>мислення</a:t>
            </a:r>
            <a:r>
              <a:rPr lang="ru-RU" dirty="0" smtClean="0"/>
              <a:t> </a:t>
            </a:r>
            <a:r>
              <a:rPr lang="ru-RU" dirty="0" err="1" smtClean="0"/>
              <a:t>єдині</a:t>
            </a:r>
            <a:r>
              <a:rPr lang="ru-RU" dirty="0" smtClean="0"/>
              <a:t>. </a:t>
            </a:r>
            <a:r>
              <a:rPr lang="ru-RU" dirty="0" err="1" smtClean="0"/>
              <a:t>Свідомість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найважливішим</a:t>
            </a:r>
            <a:r>
              <a:rPr lang="ru-RU" dirty="0" smtClean="0"/>
              <a:t> </a:t>
            </a:r>
            <a:r>
              <a:rPr lang="ru-RU" dirty="0" err="1" smtClean="0"/>
              <a:t>об'єктом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філософів</a:t>
            </a:r>
            <a:r>
              <a:rPr lang="ru-RU" dirty="0" smtClean="0"/>
              <a:t> у </a:t>
            </a:r>
            <a:r>
              <a:rPr lang="ru-RU" dirty="0" err="1" smtClean="0"/>
              <a:t>Новий</a:t>
            </a:r>
            <a:r>
              <a:rPr lang="ru-RU" dirty="0" smtClean="0"/>
              <a:t> час, в </a:t>
            </a:r>
            <a:r>
              <a:rPr lang="ru-RU" dirty="0" err="1" smtClean="0"/>
              <a:t>концепціях</a:t>
            </a:r>
            <a:r>
              <a:rPr lang="ru-RU" dirty="0" smtClean="0"/>
              <a:t> Декарта, </a:t>
            </a:r>
            <a:r>
              <a:rPr lang="ru-RU" dirty="0" err="1" smtClean="0"/>
              <a:t>Спінози</a:t>
            </a:r>
            <a:r>
              <a:rPr lang="ru-RU" dirty="0" smtClean="0"/>
              <a:t>, Локка та Юма.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філософія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в основному в рамках </a:t>
            </a:r>
            <a:r>
              <a:rPr lang="ru-RU" dirty="0" err="1" smtClean="0"/>
              <a:t>аналітичної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6868" name="Picture 4" descr="http://vkurse.ua/i/2014-01/skrytoe-edinst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166218" y="1826670"/>
            <a:ext cx="4895732" cy="3059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8964488" cy="554461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dirty="0" smtClean="0"/>
              <a:t>Проблема свідомості належить до найскладніших філософських проблем; певне її усвідомлення приводить до розуміння сутності внутрішнього світу людини, різноманітних знань, ідей, надій, що становлять його багатство. </a:t>
            </a:r>
          </a:p>
          <a:p>
            <a:pPr algn="ctr">
              <a:buNone/>
            </a:pPr>
            <a:r>
              <a:rPr lang="uk-UA" dirty="0" smtClean="0"/>
              <a:t>Філософія визначає свідомість як таку властивість людини, що забезпечує її доцільну діяльність та особливий спосіб орієнтування в світі. Завдяки здатності до саморефлексії, свідомість набуває можливості оперування узагальненими, абстрактними характеристиками речей і процесів світу. Якраз тому свідомість, що завжди є особистою і неповторною, дає людині змогу діяти універсальним чином, жити не лише у згоді з наявним світом, а й реалізовувати його приховані можливості, творити новий світ - </a:t>
            </a:r>
            <a:r>
              <a:rPr lang="uk-UA" dirty="0" err="1" smtClean="0"/>
              <a:t>світ</a:t>
            </a:r>
            <a:r>
              <a:rPr lang="uk-UA" dirty="0" smtClean="0"/>
              <a:t> культури.</a:t>
            </a:r>
          </a:p>
          <a:p>
            <a:pPr algn="ctr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682168" cy="569972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У самому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 </a:t>
            </a:r>
            <a:r>
              <a:rPr lang="ru-RU" u="sng" dirty="0" err="1" smtClean="0"/>
              <a:t>свідомість</a:t>
            </a:r>
            <a:r>
              <a:rPr lang="ru-RU" dirty="0" smtClean="0"/>
              <a:t> 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охарактеризувати</a:t>
            </a:r>
            <a:r>
              <a:rPr lang="ru-RU" dirty="0" smtClean="0"/>
              <a:t> як </a:t>
            </a:r>
            <a:r>
              <a:rPr lang="ru-RU" dirty="0" err="1" smtClean="0"/>
              <a:t>людську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суб’єктивного</a:t>
            </a:r>
            <a:r>
              <a:rPr lang="ru-RU" dirty="0" smtClean="0"/>
              <a:t> (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духовно-інтелектуального</a:t>
            </a:r>
            <a:r>
              <a:rPr lang="ru-RU" dirty="0" smtClean="0"/>
              <a:t>) </a:t>
            </a:r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самого себе.</a:t>
            </a:r>
          </a:p>
          <a:p>
            <a:pPr algn="ctr">
              <a:buNone/>
            </a:pP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 </a:t>
            </a:r>
            <a:r>
              <a:rPr lang="ru-RU" dirty="0" err="1" smtClean="0"/>
              <a:t>демонструє</a:t>
            </a:r>
            <a:r>
              <a:rPr lang="ru-RU" dirty="0" smtClean="0"/>
              <a:t> </a:t>
            </a:r>
            <a:r>
              <a:rPr lang="ru-RU" u="sng" dirty="0" smtClean="0"/>
              <a:t>два </a:t>
            </a:r>
            <a:r>
              <a:rPr lang="ru-RU" u="sng" dirty="0" err="1" smtClean="0"/>
              <a:t>основних</a:t>
            </a:r>
            <a:r>
              <a:rPr lang="ru-RU" u="sng" dirty="0" smtClean="0"/>
              <a:t> </a:t>
            </a:r>
            <a:r>
              <a:rPr lang="ru-RU" u="sng" dirty="0" err="1" smtClean="0"/>
              <a:t>способи</a:t>
            </a:r>
            <a:r>
              <a:rPr lang="ru-RU" dirty="0" smtClean="0"/>
              <a:t> 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:</a:t>
            </a:r>
          </a:p>
          <a:p>
            <a:pPr algn="ctr">
              <a:buNone/>
            </a:pPr>
            <a:r>
              <a:rPr lang="ru-RU" dirty="0" smtClean="0"/>
              <a:t>а) </a:t>
            </a:r>
            <a:r>
              <a:rPr lang="ru-RU" u="sng" dirty="0" err="1" smtClean="0"/>
              <a:t>опис</a:t>
            </a:r>
            <a:r>
              <a:rPr lang="ru-RU" dirty="0" smtClean="0"/>
              <a:t> феномену </a:t>
            </a:r>
            <a:r>
              <a:rPr lang="ru-RU" dirty="0" err="1" smtClean="0"/>
              <a:t>свідомості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предмети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у </a:t>
            </a:r>
            <a:r>
              <a:rPr lang="ru-RU" dirty="0" err="1" smtClean="0"/>
              <a:t>свідомості</a:t>
            </a:r>
            <a:r>
              <a:rPr lang="ru-RU" dirty="0" smtClean="0"/>
              <a:t> (</a:t>
            </a:r>
            <a:r>
              <a:rPr lang="ru-RU" dirty="0" err="1" smtClean="0"/>
              <a:t>виділення</a:t>
            </a:r>
            <a:r>
              <a:rPr lang="ru-RU" dirty="0" smtClean="0"/>
              <a:t> в </a:t>
            </a:r>
            <a:r>
              <a:rPr lang="ru-RU" dirty="0" err="1" smtClean="0"/>
              <a:t>акті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послідовних</a:t>
            </a:r>
            <a:r>
              <a:rPr lang="ru-RU" dirty="0" smtClean="0"/>
              <a:t> </a:t>
            </a:r>
            <a:r>
              <a:rPr lang="ru-RU" dirty="0" err="1" smtClean="0"/>
              <a:t>етапів</a:t>
            </a:r>
            <a:r>
              <a:rPr lang="ru-RU" dirty="0" smtClean="0"/>
              <a:t>);</a:t>
            </a:r>
          </a:p>
          <a:p>
            <a:pPr algn="ctr">
              <a:buNone/>
            </a:pPr>
            <a:r>
              <a:rPr lang="ru-RU" dirty="0" smtClean="0"/>
              <a:t>б) </a:t>
            </a:r>
            <a:r>
              <a:rPr lang="ru-RU" u="sng" dirty="0" err="1" smtClean="0"/>
              <a:t>пояснення</a:t>
            </a:r>
            <a:r>
              <a:rPr lang="ru-RU" dirty="0" smtClean="0"/>
              <a:t> самого феномену </a:t>
            </a:r>
            <a:r>
              <a:rPr lang="ru-RU" dirty="0" err="1" smtClean="0"/>
              <a:t>свідомості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того, як </a:t>
            </a:r>
            <a:r>
              <a:rPr lang="ru-RU" dirty="0" err="1" smtClean="0"/>
              <a:t>можлива</a:t>
            </a:r>
            <a:r>
              <a:rPr lang="ru-RU" dirty="0" smtClean="0"/>
              <a:t> сама </a:t>
            </a:r>
            <a:r>
              <a:rPr lang="ru-RU" dirty="0" err="1" smtClean="0"/>
              <a:t>свідомість</a:t>
            </a:r>
            <a:r>
              <a:rPr lang="ru-RU" dirty="0" smtClean="0"/>
              <a:t> (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як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суб’єктивний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зовнішнім</a:t>
            </a:r>
            <a:r>
              <a:rPr lang="ru-RU" dirty="0" smtClean="0"/>
              <a:t> </a:t>
            </a:r>
            <a:r>
              <a:rPr lang="ru-RU" dirty="0" err="1" smtClean="0"/>
              <a:t>світом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собою).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33688" cy="4800600"/>
          </a:xfrm>
        </p:spPr>
        <p:txBody>
          <a:bodyPr/>
          <a:lstStyle/>
          <a:p>
            <a:pPr algn="ctr">
              <a:buNone/>
            </a:pP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про </a:t>
            </a:r>
            <a:r>
              <a:rPr lang="ru-RU" dirty="0" err="1" smtClean="0"/>
              <a:t>свідомість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у </a:t>
            </a:r>
            <a:r>
              <a:rPr lang="ru-RU" dirty="0" err="1" smtClean="0"/>
              <a:t>прадавні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коли люди </a:t>
            </a:r>
            <a:r>
              <a:rPr lang="ru-RU" dirty="0" err="1" smtClean="0"/>
              <a:t>дійшли</a:t>
            </a:r>
            <a:r>
              <a:rPr lang="ru-RU" dirty="0" smtClean="0"/>
              <a:t> </a:t>
            </a:r>
            <a:r>
              <a:rPr lang="ru-RU" dirty="0" err="1" smtClean="0"/>
              <a:t>висновку</a:t>
            </a:r>
            <a:r>
              <a:rPr lang="en-US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en-US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в </a:t>
            </a:r>
            <a:r>
              <a:rPr lang="ru-RU" dirty="0" err="1" smtClean="0"/>
              <a:t>їхніх</a:t>
            </a:r>
            <a:r>
              <a:rPr lang="ru-RU" dirty="0" smtClean="0"/>
              <a:t> головах</a:t>
            </a:r>
            <a:r>
              <a:rPr lang="en-US" dirty="0" smtClean="0"/>
              <a:t>, </a:t>
            </a:r>
            <a:r>
              <a:rPr lang="ru-RU" dirty="0" err="1" smtClean="0"/>
              <a:t>відмінні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en-US" dirty="0" smtClean="0"/>
              <a:t>,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8434" name="Picture 2" descr="http://tureligious.com.ua/wp-content/uploads/2014/10/soznanie-y-mova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15305"/>
          <a:stretch>
            <a:fillRect/>
          </a:stretch>
        </p:blipFill>
        <p:spPr bwMode="auto">
          <a:xfrm>
            <a:off x="5759624" y="1530085"/>
            <a:ext cx="3384376" cy="532791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9512" y="2132856"/>
            <a:ext cx="525658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їхнє</a:t>
            </a:r>
            <a:r>
              <a:rPr lang="ru-RU" sz="3200" dirty="0" smtClean="0"/>
              <a:t> </a:t>
            </a:r>
            <a:r>
              <a:rPr lang="ru-RU" sz="3200" dirty="0" err="1" smtClean="0"/>
              <a:t>бачення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світу</a:t>
            </a:r>
            <a:r>
              <a:rPr lang="en-US" sz="3200" dirty="0" smtClean="0"/>
              <a:t>, </a:t>
            </a:r>
            <a:r>
              <a:rPr lang="ru-RU" sz="3200" dirty="0" smtClean="0"/>
              <a:t>а </a:t>
            </a:r>
            <a:r>
              <a:rPr lang="ru-RU" sz="3200" dirty="0" err="1" smtClean="0"/>
              <a:t>відповідно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місце</a:t>
            </a:r>
            <a:r>
              <a:rPr lang="ru-RU" sz="3200" dirty="0" smtClean="0"/>
              <a:t> в </a:t>
            </a:r>
            <a:r>
              <a:rPr lang="ru-RU" sz="3200" dirty="0" err="1" smtClean="0"/>
              <a:t>ньому</a:t>
            </a:r>
            <a:r>
              <a:rPr lang="en-US" sz="3200" dirty="0" smtClean="0"/>
              <a:t>, </a:t>
            </a:r>
            <a:r>
              <a:rPr lang="ru-RU" sz="3200" dirty="0" err="1" smtClean="0"/>
              <a:t>відрізняється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тваринного</a:t>
            </a:r>
            <a:r>
              <a:rPr lang="en-US" sz="3200" dirty="0" smtClean="0"/>
              <a:t>. </a:t>
            </a:r>
            <a:r>
              <a:rPr lang="ru-RU" sz="3200" dirty="0" err="1" smtClean="0"/>
              <a:t>Такі</a:t>
            </a:r>
            <a:r>
              <a:rPr lang="ru-RU" sz="3200" dirty="0" smtClean="0"/>
              <a:t> </a:t>
            </a:r>
            <a:r>
              <a:rPr lang="ru-RU" sz="3200" dirty="0" err="1" smtClean="0"/>
              <a:t>особливі</a:t>
            </a:r>
            <a:r>
              <a:rPr lang="ru-RU" sz="3200" dirty="0" smtClean="0"/>
              <a:t> </a:t>
            </a:r>
            <a:r>
              <a:rPr lang="ru-RU" sz="3200" dirty="0" err="1" smtClean="0"/>
              <a:t>властивості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приписували</a:t>
            </a:r>
            <a:r>
              <a:rPr lang="ru-RU" sz="3200" dirty="0" smtClean="0"/>
              <a:t> </a:t>
            </a:r>
            <a:r>
              <a:rPr lang="ru-RU" sz="3200" dirty="0" err="1" smtClean="0"/>
              <a:t>душі</a:t>
            </a:r>
            <a:r>
              <a:rPr lang="ru-RU" sz="3200" dirty="0" smtClean="0"/>
              <a:t> як </a:t>
            </a:r>
            <a:r>
              <a:rPr lang="ru-RU" sz="3200" dirty="0" err="1" smtClean="0"/>
              <a:t>прояву</a:t>
            </a:r>
            <a:r>
              <a:rPr lang="ru-RU" sz="3200" dirty="0" smtClean="0"/>
              <a:t> </a:t>
            </a:r>
            <a:r>
              <a:rPr lang="ru-RU" sz="3200" dirty="0" err="1" smtClean="0"/>
              <a:t>чогось</a:t>
            </a:r>
            <a:r>
              <a:rPr lang="ru-RU" sz="3200" dirty="0" smtClean="0"/>
              <a:t> </a:t>
            </a:r>
            <a:r>
              <a:rPr lang="ru-RU" sz="3200" dirty="0" err="1" smtClean="0"/>
              <a:t>надприродного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Погляди на проблему свідомості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library.nulau.edu.ua/POLN_TEXT/KOMPLEKS/KURS_1/kurs/1/06H2R6_1.files/image01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-10000" contrast="40000"/>
          </a:blip>
          <a:srcRect t="12052"/>
          <a:stretch>
            <a:fillRect/>
          </a:stretch>
        </p:blipFill>
        <p:spPr bwMode="auto">
          <a:xfrm>
            <a:off x="1" y="1124744"/>
            <a:ext cx="9144000" cy="5733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://pidruchniki.com/imag/filosof/petr_phil/image15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</a:blip>
          <a:srcRect/>
          <a:stretch>
            <a:fillRect/>
          </a:stretch>
        </p:blipFill>
        <p:spPr bwMode="auto">
          <a:xfrm>
            <a:off x="0" y="0"/>
            <a:ext cx="9144001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</TotalTime>
  <Words>355</Words>
  <Application>Microsoft Office PowerPoint</Application>
  <PresentationFormat>Экран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Свідомість як філософська проблема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Погляди на проблему свідомості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Свідомість як філософська проблема</dc:title>
  <dc:creator>user</dc:creator>
  <cp:lastModifiedBy>Maksim Kitskaylo</cp:lastModifiedBy>
  <cp:revision>8</cp:revision>
  <dcterms:created xsi:type="dcterms:W3CDTF">2015-03-14T11:16:44Z</dcterms:created>
  <dcterms:modified xsi:type="dcterms:W3CDTF">2015-12-17T12:09:23Z</dcterms:modified>
</cp:coreProperties>
</file>